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86" r:id="rId3"/>
    <p:sldId id="265" r:id="rId4"/>
    <p:sldId id="287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289" r:id="rId13"/>
  </p:sldIdLst>
  <p:sldSz cx="9144000" cy="51117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E8F"/>
    <a:srgbClr val="FF00FF"/>
    <a:srgbClr val="0325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024EBF-3AC1-42B5-BFB3-36D6639A5E44}" v="2" dt="2025-06-16T17:50:35.8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65"/>
    <p:restoredTop sz="96405"/>
  </p:normalViewPr>
  <p:slideViewPr>
    <p:cSldViewPr snapToGrid="0" snapToObjects="1">
      <p:cViewPr>
        <p:scale>
          <a:sx n="83" d="100"/>
          <a:sy n="83" d="100"/>
        </p:scale>
        <p:origin x="83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297AD4-3030-4FB0-AB55-78D9220FC4B6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139ABD74-F132-4BF5-AD45-E922663BD0F8}">
      <dgm:prSet phldrT="[Texto]" custT="1"/>
      <dgm:spPr/>
      <dgm:t>
        <a:bodyPr/>
        <a:lstStyle/>
        <a:p>
          <a:r>
            <a:rPr lang="es-MX" sz="1600" b="1" dirty="0"/>
            <a:t>El vector </a:t>
          </a:r>
          <a:r>
            <a:rPr lang="es-MX" sz="1600" b="1" dirty="0" err="1"/>
            <a:t>key</a:t>
          </a:r>
          <a:r>
            <a:rPr lang="es-MX" sz="1600" b="1" dirty="0"/>
            <a:t> genera una descripción de cada palabra</a:t>
          </a:r>
          <a:endParaRPr lang="es-MX" sz="1600" dirty="0"/>
        </a:p>
      </dgm:t>
    </dgm:pt>
    <dgm:pt modelId="{94A1463A-E7B9-4C4D-9F13-A985E49CEAC5}" type="parTrans" cxnId="{3A362AB7-02FD-4E58-9266-108EB2702CFF}">
      <dgm:prSet/>
      <dgm:spPr/>
      <dgm:t>
        <a:bodyPr/>
        <a:lstStyle/>
        <a:p>
          <a:endParaRPr lang="es-MX"/>
        </a:p>
      </dgm:t>
    </dgm:pt>
    <dgm:pt modelId="{D4747E88-D3BF-4E57-80CB-CDC14313D723}" type="sibTrans" cxnId="{3A362AB7-02FD-4E58-9266-108EB2702CFF}">
      <dgm:prSet/>
      <dgm:spPr/>
      <dgm:t>
        <a:bodyPr/>
        <a:lstStyle/>
        <a:p>
          <a:endParaRPr lang="es-MX"/>
        </a:p>
      </dgm:t>
    </dgm:pt>
    <dgm:pt modelId="{DEEB8AE6-001E-4F88-92ED-F2F3A2AB34EC}">
      <dgm:prSet phldrT="[Texto]" custT="1"/>
      <dgm:spPr/>
      <dgm:t>
        <a:bodyPr/>
        <a:lstStyle/>
        <a:p>
          <a:r>
            <a:rPr lang="es-MX" sz="1600" b="1" dirty="0"/>
            <a:t>El vector </a:t>
          </a:r>
          <a:r>
            <a:rPr lang="es-MX" sz="1600" b="1" dirty="0" err="1"/>
            <a:t>query</a:t>
          </a:r>
          <a:r>
            <a:rPr lang="es-MX" sz="1600" b="1" dirty="0"/>
            <a:t> genera que cosas busca cada palabra</a:t>
          </a:r>
          <a:endParaRPr lang="es-MX" sz="1600" dirty="0"/>
        </a:p>
      </dgm:t>
    </dgm:pt>
    <dgm:pt modelId="{37928CB1-532F-49F6-8FA2-368AA1BB35B7}" type="parTrans" cxnId="{843F771D-45D2-442C-A272-84128BBF8FF1}">
      <dgm:prSet/>
      <dgm:spPr/>
      <dgm:t>
        <a:bodyPr/>
        <a:lstStyle/>
        <a:p>
          <a:endParaRPr lang="es-MX"/>
        </a:p>
      </dgm:t>
    </dgm:pt>
    <dgm:pt modelId="{CE3D6BA8-DE64-46A1-AA63-407DCF5AD734}" type="sibTrans" cxnId="{843F771D-45D2-442C-A272-84128BBF8FF1}">
      <dgm:prSet/>
      <dgm:spPr/>
      <dgm:t>
        <a:bodyPr/>
        <a:lstStyle/>
        <a:p>
          <a:endParaRPr lang="es-MX"/>
        </a:p>
      </dgm:t>
    </dgm:pt>
    <dgm:pt modelId="{FFE01272-6523-493A-9EAD-4FCC3A1EBCFA}">
      <dgm:prSet phldrT="[Texto]" custT="1"/>
      <dgm:spPr/>
      <dgm:t>
        <a:bodyPr/>
        <a:lstStyle/>
        <a:p>
          <a:r>
            <a:rPr lang="es-MX" sz="1600" b="1" dirty="0"/>
            <a:t>El vector valor tiene el valor de cada palabra y es usado</a:t>
          </a:r>
          <a:endParaRPr lang="es-MX" sz="1600" dirty="0"/>
        </a:p>
      </dgm:t>
    </dgm:pt>
    <dgm:pt modelId="{70D8C5AD-8F46-4D52-81B5-B5B29A5BDE3C}" type="parTrans" cxnId="{26F165F4-1717-461D-9AE1-11C779D95D55}">
      <dgm:prSet/>
      <dgm:spPr/>
      <dgm:t>
        <a:bodyPr/>
        <a:lstStyle/>
        <a:p>
          <a:endParaRPr lang="es-MX"/>
        </a:p>
      </dgm:t>
    </dgm:pt>
    <dgm:pt modelId="{4FCFCF3F-7730-4681-B0C3-2DCA40CC64B0}" type="sibTrans" cxnId="{26F165F4-1717-461D-9AE1-11C779D95D55}">
      <dgm:prSet/>
      <dgm:spPr/>
      <dgm:t>
        <a:bodyPr/>
        <a:lstStyle/>
        <a:p>
          <a:endParaRPr lang="es-MX"/>
        </a:p>
      </dgm:t>
    </dgm:pt>
    <dgm:pt modelId="{3616D7A6-10BF-414A-99DF-475D33516AE8}">
      <dgm:prSet custT="1"/>
      <dgm:spPr/>
      <dgm:t>
        <a:bodyPr/>
        <a:lstStyle/>
        <a:p>
          <a:r>
            <a:rPr lang="es-MX" sz="1200" dirty="0"/>
            <a:t>El vector </a:t>
          </a:r>
          <a:r>
            <a:rPr lang="es-MX" sz="1200" dirty="0" err="1"/>
            <a:t>query</a:t>
          </a:r>
          <a:r>
            <a:rPr lang="es-MX" sz="1200" dirty="0"/>
            <a:t> y </a:t>
          </a:r>
          <a:r>
            <a:rPr lang="es-MX" sz="1200" dirty="0" err="1"/>
            <a:t>key</a:t>
          </a:r>
          <a:r>
            <a:rPr lang="es-MX" sz="1200" dirty="0"/>
            <a:t> generan la similitud de una palabra con las demás. La multiplicación de la similitud con </a:t>
          </a:r>
          <a:r>
            <a:rPr lang="es-MX" sz="1200" dirty="0" err="1"/>
            <a:t>elvector</a:t>
          </a:r>
          <a:r>
            <a:rPr lang="es-MX" sz="1200" dirty="0"/>
            <a:t> valor genera el vector de salida.</a:t>
          </a:r>
        </a:p>
      </dgm:t>
    </dgm:pt>
    <dgm:pt modelId="{EAD65DEA-9C57-4312-A7FC-107CA1144175}" type="parTrans" cxnId="{61CA381A-5799-4ABF-9BEE-178AAB58BAE0}">
      <dgm:prSet/>
      <dgm:spPr/>
      <dgm:t>
        <a:bodyPr/>
        <a:lstStyle/>
        <a:p>
          <a:endParaRPr lang="es-MX"/>
        </a:p>
      </dgm:t>
    </dgm:pt>
    <dgm:pt modelId="{C6B0E529-4792-4556-9984-8C204733A703}" type="sibTrans" cxnId="{61CA381A-5799-4ABF-9BEE-178AAB58BAE0}">
      <dgm:prSet/>
      <dgm:spPr/>
      <dgm:t>
        <a:bodyPr/>
        <a:lstStyle/>
        <a:p>
          <a:endParaRPr lang="es-MX"/>
        </a:p>
      </dgm:t>
    </dgm:pt>
    <dgm:pt modelId="{22B4AA8C-2114-4C97-A28A-3083E7EA4051}" type="pres">
      <dgm:prSet presAssocID="{19297AD4-3030-4FB0-AB55-78D9220FC4B6}" presName="linearFlow" presStyleCnt="0">
        <dgm:presLayoutVars>
          <dgm:dir/>
          <dgm:resizeHandles val="exact"/>
        </dgm:presLayoutVars>
      </dgm:prSet>
      <dgm:spPr/>
    </dgm:pt>
    <dgm:pt modelId="{645BBD11-2A5F-453A-B1DA-0430B3C1735A}" type="pres">
      <dgm:prSet presAssocID="{139ABD74-F132-4BF5-AD45-E922663BD0F8}" presName="node" presStyleLbl="node1" presStyleIdx="0" presStyleCnt="4" custScaleY="152922">
        <dgm:presLayoutVars>
          <dgm:bulletEnabled val="1"/>
        </dgm:presLayoutVars>
      </dgm:prSet>
      <dgm:spPr/>
    </dgm:pt>
    <dgm:pt modelId="{7E2D6E3A-07B0-4AA5-BD97-97FDB4231797}" type="pres">
      <dgm:prSet presAssocID="{D4747E88-D3BF-4E57-80CB-CDC14313D723}" presName="spacerL" presStyleCnt="0"/>
      <dgm:spPr/>
    </dgm:pt>
    <dgm:pt modelId="{365AEC18-2685-4913-9E58-5D09A09AB3A3}" type="pres">
      <dgm:prSet presAssocID="{D4747E88-D3BF-4E57-80CB-CDC14313D723}" presName="sibTrans" presStyleLbl="sibTrans2D1" presStyleIdx="0" presStyleCnt="3" custScaleX="36397" custScaleY="31046"/>
      <dgm:spPr/>
    </dgm:pt>
    <dgm:pt modelId="{EEA0AF50-83AE-4FE1-914E-741A82382BF2}" type="pres">
      <dgm:prSet presAssocID="{D4747E88-D3BF-4E57-80CB-CDC14313D723}" presName="spacerR" presStyleCnt="0"/>
      <dgm:spPr/>
    </dgm:pt>
    <dgm:pt modelId="{2018540C-8947-498E-880A-B4ADBDF63953}" type="pres">
      <dgm:prSet presAssocID="{DEEB8AE6-001E-4F88-92ED-F2F3A2AB34EC}" presName="node" presStyleLbl="node1" presStyleIdx="1" presStyleCnt="4" custScaleY="146409">
        <dgm:presLayoutVars>
          <dgm:bulletEnabled val="1"/>
        </dgm:presLayoutVars>
      </dgm:prSet>
      <dgm:spPr/>
    </dgm:pt>
    <dgm:pt modelId="{C3292D84-C59B-478A-B3B1-68AD3F3B55C2}" type="pres">
      <dgm:prSet presAssocID="{CE3D6BA8-DE64-46A1-AA63-407DCF5AD734}" presName="spacerL" presStyleCnt="0"/>
      <dgm:spPr/>
    </dgm:pt>
    <dgm:pt modelId="{A1633DC4-AEF3-486A-AB5E-BB99590C3C79}" type="pres">
      <dgm:prSet presAssocID="{CE3D6BA8-DE64-46A1-AA63-407DCF5AD734}" presName="sibTrans" presStyleLbl="sibTrans2D1" presStyleIdx="1" presStyleCnt="3" custScaleX="27679" custScaleY="33160"/>
      <dgm:spPr/>
    </dgm:pt>
    <dgm:pt modelId="{C581E620-7569-4E95-A74C-643064067BD8}" type="pres">
      <dgm:prSet presAssocID="{CE3D6BA8-DE64-46A1-AA63-407DCF5AD734}" presName="spacerR" presStyleCnt="0"/>
      <dgm:spPr/>
    </dgm:pt>
    <dgm:pt modelId="{25D2AAED-05E8-4533-B9EB-F181F2600C92}" type="pres">
      <dgm:prSet presAssocID="{FFE01272-6523-493A-9EAD-4FCC3A1EBCFA}" presName="node" presStyleLbl="node1" presStyleIdx="2" presStyleCnt="4" custScaleY="158350">
        <dgm:presLayoutVars>
          <dgm:bulletEnabled val="1"/>
        </dgm:presLayoutVars>
      </dgm:prSet>
      <dgm:spPr/>
    </dgm:pt>
    <dgm:pt modelId="{23179A38-36AF-46E4-A728-82DC204923C8}" type="pres">
      <dgm:prSet presAssocID="{4FCFCF3F-7730-4681-B0C3-2DCA40CC64B0}" presName="spacerL" presStyleCnt="0"/>
      <dgm:spPr/>
    </dgm:pt>
    <dgm:pt modelId="{267E421A-2A95-4A11-8F0D-815659C83757}" type="pres">
      <dgm:prSet presAssocID="{4FCFCF3F-7730-4681-B0C3-2DCA40CC64B0}" presName="sibTrans" presStyleLbl="sibTrans2D1" presStyleIdx="2" presStyleCnt="3" custScaleX="42574" custScaleY="44255"/>
      <dgm:spPr/>
    </dgm:pt>
    <dgm:pt modelId="{C7EB102B-6E20-4F5A-A088-DFBDC4ABA9BF}" type="pres">
      <dgm:prSet presAssocID="{4FCFCF3F-7730-4681-B0C3-2DCA40CC64B0}" presName="spacerR" presStyleCnt="0"/>
      <dgm:spPr/>
    </dgm:pt>
    <dgm:pt modelId="{6E6B21AB-BDBB-4D28-85AD-2F7A05A246F6}" type="pres">
      <dgm:prSet presAssocID="{3616D7A6-10BF-414A-99DF-475D33516AE8}" presName="node" presStyleLbl="node1" presStyleIdx="3" presStyleCnt="4" custScaleX="117656" custScaleY="160521">
        <dgm:presLayoutVars>
          <dgm:bulletEnabled val="1"/>
        </dgm:presLayoutVars>
      </dgm:prSet>
      <dgm:spPr/>
    </dgm:pt>
  </dgm:ptLst>
  <dgm:cxnLst>
    <dgm:cxn modelId="{B1F2610A-9C05-4220-8975-D33F15BEBB3E}" type="presOf" srcId="{CE3D6BA8-DE64-46A1-AA63-407DCF5AD734}" destId="{A1633DC4-AEF3-486A-AB5E-BB99590C3C79}" srcOrd="0" destOrd="0" presId="urn:microsoft.com/office/officeart/2005/8/layout/equation1"/>
    <dgm:cxn modelId="{61CA381A-5799-4ABF-9BEE-178AAB58BAE0}" srcId="{19297AD4-3030-4FB0-AB55-78D9220FC4B6}" destId="{3616D7A6-10BF-414A-99DF-475D33516AE8}" srcOrd="3" destOrd="0" parTransId="{EAD65DEA-9C57-4312-A7FC-107CA1144175}" sibTransId="{C6B0E529-4792-4556-9984-8C204733A703}"/>
    <dgm:cxn modelId="{843F771D-45D2-442C-A272-84128BBF8FF1}" srcId="{19297AD4-3030-4FB0-AB55-78D9220FC4B6}" destId="{DEEB8AE6-001E-4F88-92ED-F2F3A2AB34EC}" srcOrd="1" destOrd="0" parTransId="{37928CB1-532F-49F6-8FA2-368AA1BB35B7}" sibTransId="{CE3D6BA8-DE64-46A1-AA63-407DCF5AD734}"/>
    <dgm:cxn modelId="{46FDE160-B0EA-4E17-9022-99A0027D9F00}" type="presOf" srcId="{19297AD4-3030-4FB0-AB55-78D9220FC4B6}" destId="{22B4AA8C-2114-4C97-A28A-3083E7EA4051}" srcOrd="0" destOrd="0" presId="urn:microsoft.com/office/officeart/2005/8/layout/equation1"/>
    <dgm:cxn modelId="{92D1DA56-3D2B-4994-AC74-69879F418D93}" type="presOf" srcId="{FFE01272-6523-493A-9EAD-4FCC3A1EBCFA}" destId="{25D2AAED-05E8-4533-B9EB-F181F2600C92}" srcOrd="0" destOrd="0" presId="urn:microsoft.com/office/officeart/2005/8/layout/equation1"/>
    <dgm:cxn modelId="{37FD5587-77E5-4487-BD66-214344398C83}" type="presOf" srcId="{4FCFCF3F-7730-4681-B0C3-2DCA40CC64B0}" destId="{267E421A-2A95-4A11-8F0D-815659C83757}" srcOrd="0" destOrd="0" presId="urn:microsoft.com/office/officeart/2005/8/layout/equation1"/>
    <dgm:cxn modelId="{2B944E92-DBC8-4D3A-AECE-A9A8C1C0B64F}" type="presOf" srcId="{139ABD74-F132-4BF5-AD45-E922663BD0F8}" destId="{645BBD11-2A5F-453A-B1DA-0430B3C1735A}" srcOrd="0" destOrd="0" presId="urn:microsoft.com/office/officeart/2005/8/layout/equation1"/>
    <dgm:cxn modelId="{08F9A5AB-B2E3-478A-8355-9EB861C81065}" type="presOf" srcId="{3616D7A6-10BF-414A-99DF-475D33516AE8}" destId="{6E6B21AB-BDBB-4D28-85AD-2F7A05A246F6}" srcOrd="0" destOrd="0" presId="urn:microsoft.com/office/officeart/2005/8/layout/equation1"/>
    <dgm:cxn modelId="{3F4895B0-8394-49DF-A554-F6A4288D9623}" type="presOf" srcId="{D4747E88-D3BF-4E57-80CB-CDC14313D723}" destId="{365AEC18-2685-4913-9E58-5D09A09AB3A3}" srcOrd="0" destOrd="0" presId="urn:microsoft.com/office/officeart/2005/8/layout/equation1"/>
    <dgm:cxn modelId="{3A362AB7-02FD-4E58-9266-108EB2702CFF}" srcId="{19297AD4-3030-4FB0-AB55-78D9220FC4B6}" destId="{139ABD74-F132-4BF5-AD45-E922663BD0F8}" srcOrd="0" destOrd="0" parTransId="{94A1463A-E7B9-4C4D-9F13-A985E49CEAC5}" sibTransId="{D4747E88-D3BF-4E57-80CB-CDC14313D723}"/>
    <dgm:cxn modelId="{26F165F4-1717-461D-9AE1-11C779D95D55}" srcId="{19297AD4-3030-4FB0-AB55-78D9220FC4B6}" destId="{FFE01272-6523-493A-9EAD-4FCC3A1EBCFA}" srcOrd="2" destOrd="0" parTransId="{70D8C5AD-8F46-4D52-81B5-B5B29A5BDE3C}" sibTransId="{4FCFCF3F-7730-4681-B0C3-2DCA40CC64B0}"/>
    <dgm:cxn modelId="{892862FC-B83B-44AE-8422-BE225BE8E043}" type="presOf" srcId="{DEEB8AE6-001E-4F88-92ED-F2F3A2AB34EC}" destId="{2018540C-8947-498E-880A-B4ADBDF63953}" srcOrd="0" destOrd="0" presId="urn:microsoft.com/office/officeart/2005/8/layout/equation1"/>
    <dgm:cxn modelId="{7171F376-D913-4658-B5F9-D41BDD08896B}" type="presParOf" srcId="{22B4AA8C-2114-4C97-A28A-3083E7EA4051}" destId="{645BBD11-2A5F-453A-B1DA-0430B3C1735A}" srcOrd="0" destOrd="0" presId="urn:microsoft.com/office/officeart/2005/8/layout/equation1"/>
    <dgm:cxn modelId="{8E363866-5125-4AF1-877B-C733C1C98D59}" type="presParOf" srcId="{22B4AA8C-2114-4C97-A28A-3083E7EA4051}" destId="{7E2D6E3A-07B0-4AA5-BD97-97FDB4231797}" srcOrd="1" destOrd="0" presId="urn:microsoft.com/office/officeart/2005/8/layout/equation1"/>
    <dgm:cxn modelId="{2EADB6EC-27E3-4916-BF7D-411713D91C0E}" type="presParOf" srcId="{22B4AA8C-2114-4C97-A28A-3083E7EA4051}" destId="{365AEC18-2685-4913-9E58-5D09A09AB3A3}" srcOrd="2" destOrd="0" presId="urn:microsoft.com/office/officeart/2005/8/layout/equation1"/>
    <dgm:cxn modelId="{59B71BCE-014C-4606-9BFF-84A8F4583164}" type="presParOf" srcId="{22B4AA8C-2114-4C97-A28A-3083E7EA4051}" destId="{EEA0AF50-83AE-4FE1-914E-741A82382BF2}" srcOrd="3" destOrd="0" presId="urn:microsoft.com/office/officeart/2005/8/layout/equation1"/>
    <dgm:cxn modelId="{BF4FC6C3-7187-42C4-A0A2-E5B38831EECF}" type="presParOf" srcId="{22B4AA8C-2114-4C97-A28A-3083E7EA4051}" destId="{2018540C-8947-498E-880A-B4ADBDF63953}" srcOrd="4" destOrd="0" presId="urn:microsoft.com/office/officeart/2005/8/layout/equation1"/>
    <dgm:cxn modelId="{82F428E9-8EB3-4C28-8CC3-589538E64A3D}" type="presParOf" srcId="{22B4AA8C-2114-4C97-A28A-3083E7EA4051}" destId="{C3292D84-C59B-478A-B3B1-68AD3F3B55C2}" srcOrd="5" destOrd="0" presId="urn:microsoft.com/office/officeart/2005/8/layout/equation1"/>
    <dgm:cxn modelId="{E927826C-8B0D-4DBD-A94C-23017567DDE9}" type="presParOf" srcId="{22B4AA8C-2114-4C97-A28A-3083E7EA4051}" destId="{A1633DC4-AEF3-486A-AB5E-BB99590C3C79}" srcOrd="6" destOrd="0" presId="urn:microsoft.com/office/officeart/2005/8/layout/equation1"/>
    <dgm:cxn modelId="{EE78C828-597E-4533-90F0-8C991BE857BF}" type="presParOf" srcId="{22B4AA8C-2114-4C97-A28A-3083E7EA4051}" destId="{C581E620-7569-4E95-A74C-643064067BD8}" srcOrd="7" destOrd="0" presId="urn:microsoft.com/office/officeart/2005/8/layout/equation1"/>
    <dgm:cxn modelId="{84AB909E-1F7B-4397-90CC-80E8B96EC33F}" type="presParOf" srcId="{22B4AA8C-2114-4C97-A28A-3083E7EA4051}" destId="{25D2AAED-05E8-4533-B9EB-F181F2600C92}" srcOrd="8" destOrd="0" presId="urn:microsoft.com/office/officeart/2005/8/layout/equation1"/>
    <dgm:cxn modelId="{4E046618-7E67-4EC6-B67A-03AB96B4A188}" type="presParOf" srcId="{22B4AA8C-2114-4C97-A28A-3083E7EA4051}" destId="{23179A38-36AF-46E4-A728-82DC204923C8}" srcOrd="9" destOrd="0" presId="urn:microsoft.com/office/officeart/2005/8/layout/equation1"/>
    <dgm:cxn modelId="{D88F9CFD-B8D5-4253-8E08-282543F66101}" type="presParOf" srcId="{22B4AA8C-2114-4C97-A28A-3083E7EA4051}" destId="{267E421A-2A95-4A11-8F0D-815659C83757}" srcOrd="10" destOrd="0" presId="urn:microsoft.com/office/officeart/2005/8/layout/equation1"/>
    <dgm:cxn modelId="{0819D29B-8377-4744-8800-3EFB59099A70}" type="presParOf" srcId="{22B4AA8C-2114-4C97-A28A-3083E7EA4051}" destId="{C7EB102B-6E20-4F5A-A088-DFBDC4ABA9BF}" srcOrd="11" destOrd="0" presId="urn:microsoft.com/office/officeart/2005/8/layout/equation1"/>
    <dgm:cxn modelId="{DE330E42-49E7-4D9B-A12A-71E34403049C}" type="presParOf" srcId="{22B4AA8C-2114-4C97-A28A-3083E7EA4051}" destId="{6E6B21AB-BDBB-4D28-85AD-2F7A05A246F6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5BBD11-2A5F-453A-B1DA-0430B3C1735A}">
      <dsp:nvSpPr>
        <dsp:cNvPr id="0" name=""/>
        <dsp:cNvSpPr/>
      </dsp:nvSpPr>
      <dsp:spPr>
        <a:xfrm>
          <a:off x="1936" y="1014185"/>
          <a:ext cx="1368108" cy="209213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kern="1200" dirty="0"/>
            <a:t>El vector </a:t>
          </a:r>
          <a:r>
            <a:rPr lang="es-MX" sz="1600" b="1" kern="1200" dirty="0" err="1"/>
            <a:t>key</a:t>
          </a:r>
          <a:r>
            <a:rPr lang="es-MX" sz="1600" b="1" kern="1200" dirty="0"/>
            <a:t> genera una descripción de cada palabra</a:t>
          </a:r>
          <a:endParaRPr lang="es-MX" sz="1600" kern="1200" dirty="0"/>
        </a:p>
      </dsp:txBody>
      <dsp:txXfrm>
        <a:off x="202291" y="1320572"/>
        <a:ext cx="967398" cy="1479365"/>
      </dsp:txXfrm>
    </dsp:sp>
    <dsp:sp modelId="{365AEC18-2685-4913-9E58-5D09A09AB3A3}">
      <dsp:nvSpPr>
        <dsp:cNvPr id="0" name=""/>
        <dsp:cNvSpPr/>
      </dsp:nvSpPr>
      <dsp:spPr>
        <a:xfrm>
          <a:off x="1481136" y="1937079"/>
          <a:ext cx="288811" cy="246350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00" kern="1200"/>
        </a:p>
      </dsp:txBody>
      <dsp:txXfrm>
        <a:off x="1519418" y="2031283"/>
        <a:ext cx="212247" cy="57942"/>
      </dsp:txXfrm>
    </dsp:sp>
    <dsp:sp modelId="{2018540C-8947-498E-880A-B4ADBDF63953}">
      <dsp:nvSpPr>
        <dsp:cNvPr id="0" name=""/>
        <dsp:cNvSpPr/>
      </dsp:nvSpPr>
      <dsp:spPr>
        <a:xfrm>
          <a:off x="1881037" y="1058737"/>
          <a:ext cx="1368108" cy="20030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kern="1200" dirty="0"/>
            <a:t>El vector </a:t>
          </a:r>
          <a:r>
            <a:rPr lang="es-MX" sz="1600" b="1" kern="1200" dirty="0" err="1"/>
            <a:t>query</a:t>
          </a:r>
          <a:r>
            <a:rPr lang="es-MX" sz="1600" b="1" kern="1200" dirty="0"/>
            <a:t> genera que cosas busca cada palabra</a:t>
          </a:r>
          <a:endParaRPr lang="es-MX" sz="1600" kern="1200" dirty="0"/>
        </a:p>
      </dsp:txBody>
      <dsp:txXfrm>
        <a:off x="2081392" y="1352075"/>
        <a:ext cx="967398" cy="1416358"/>
      </dsp:txXfrm>
    </dsp:sp>
    <dsp:sp modelId="{A1633DC4-AEF3-486A-AB5E-BB99590C3C79}">
      <dsp:nvSpPr>
        <dsp:cNvPr id="0" name=""/>
        <dsp:cNvSpPr/>
      </dsp:nvSpPr>
      <dsp:spPr>
        <a:xfrm>
          <a:off x="3360237" y="1928692"/>
          <a:ext cx="219633" cy="26312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500" kern="1200"/>
        </a:p>
      </dsp:txBody>
      <dsp:txXfrm>
        <a:off x="3389349" y="2034426"/>
        <a:ext cx="161409" cy="51657"/>
      </dsp:txXfrm>
    </dsp:sp>
    <dsp:sp modelId="{25D2AAED-05E8-4533-B9EB-F181F2600C92}">
      <dsp:nvSpPr>
        <dsp:cNvPr id="0" name=""/>
        <dsp:cNvSpPr/>
      </dsp:nvSpPr>
      <dsp:spPr>
        <a:xfrm>
          <a:off x="3690961" y="977054"/>
          <a:ext cx="1368108" cy="2166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b="1" kern="1200" dirty="0"/>
            <a:t>El vector valor tiene el valor de cada palabra y es usado</a:t>
          </a:r>
          <a:endParaRPr lang="es-MX" sz="1600" kern="1200" dirty="0"/>
        </a:p>
      </dsp:txBody>
      <dsp:txXfrm>
        <a:off x="3891316" y="1294316"/>
        <a:ext cx="967398" cy="1531876"/>
      </dsp:txXfrm>
    </dsp:sp>
    <dsp:sp modelId="{267E421A-2A95-4A11-8F0D-815659C83757}">
      <dsp:nvSpPr>
        <dsp:cNvPr id="0" name=""/>
        <dsp:cNvSpPr/>
      </dsp:nvSpPr>
      <dsp:spPr>
        <a:xfrm>
          <a:off x="5170160" y="1884672"/>
          <a:ext cx="337826" cy="351164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MX" sz="1400" kern="1200"/>
        </a:p>
      </dsp:txBody>
      <dsp:txXfrm>
        <a:off x="5214939" y="1957012"/>
        <a:ext cx="248268" cy="206484"/>
      </dsp:txXfrm>
    </dsp:sp>
    <dsp:sp modelId="{6E6B21AB-BDBB-4D28-85AD-2F7A05A246F6}">
      <dsp:nvSpPr>
        <dsp:cNvPr id="0" name=""/>
        <dsp:cNvSpPr/>
      </dsp:nvSpPr>
      <dsp:spPr>
        <a:xfrm>
          <a:off x="5619077" y="962203"/>
          <a:ext cx="1609662" cy="219610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kern="1200" dirty="0"/>
            <a:t>El vector </a:t>
          </a:r>
          <a:r>
            <a:rPr lang="es-MX" sz="1200" kern="1200" dirty="0" err="1"/>
            <a:t>query</a:t>
          </a:r>
          <a:r>
            <a:rPr lang="es-MX" sz="1200" kern="1200" dirty="0"/>
            <a:t> y </a:t>
          </a:r>
          <a:r>
            <a:rPr lang="es-MX" sz="1200" kern="1200" dirty="0" err="1"/>
            <a:t>key</a:t>
          </a:r>
          <a:r>
            <a:rPr lang="es-MX" sz="1200" kern="1200" dirty="0"/>
            <a:t> generan la similitud de una palabra con las demás. La multiplicación de la similitud con </a:t>
          </a:r>
          <a:r>
            <a:rPr lang="es-MX" sz="1200" kern="1200" dirty="0" err="1"/>
            <a:t>elvector</a:t>
          </a:r>
          <a:r>
            <a:rPr lang="es-MX" sz="1200" kern="1200" dirty="0"/>
            <a:t> valor genera el vector de salida.</a:t>
          </a:r>
        </a:p>
      </dsp:txBody>
      <dsp:txXfrm>
        <a:off x="5854807" y="1283815"/>
        <a:ext cx="1138202" cy="15528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36576"/>
            <a:ext cx="6858000" cy="1779646"/>
          </a:xfrm>
        </p:spPr>
        <p:txBody>
          <a:bodyPr anchor="b"/>
          <a:lstStyle>
            <a:lvl1pPr algn="ctr">
              <a:defRPr sz="4472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684852"/>
            <a:ext cx="6858000" cy="1234156"/>
          </a:xfrm>
        </p:spPr>
        <p:txBody>
          <a:bodyPr/>
          <a:lstStyle>
            <a:lvl1pPr marL="0" indent="0" algn="ctr">
              <a:buNone/>
              <a:defRPr sz="1789"/>
            </a:lvl1pPr>
            <a:lvl2pPr marL="340797" indent="0" algn="ctr">
              <a:buNone/>
              <a:defRPr sz="1491"/>
            </a:lvl2pPr>
            <a:lvl3pPr marL="681594" indent="0" algn="ctr">
              <a:buNone/>
              <a:defRPr sz="1342"/>
            </a:lvl3pPr>
            <a:lvl4pPr marL="1022391" indent="0" algn="ctr">
              <a:buNone/>
              <a:defRPr sz="1193"/>
            </a:lvl4pPr>
            <a:lvl5pPr marL="1363188" indent="0" algn="ctr">
              <a:buNone/>
              <a:defRPr sz="1193"/>
            </a:lvl5pPr>
            <a:lvl6pPr marL="1703984" indent="0" algn="ctr">
              <a:buNone/>
              <a:defRPr sz="1193"/>
            </a:lvl6pPr>
            <a:lvl7pPr marL="2044781" indent="0" algn="ctr">
              <a:buNone/>
              <a:defRPr sz="1193"/>
            </a:lvl7pPr>
            <a:lvl8pPr marL="2385578" indent="0" algn="ctr">
              <a:buNone/>
              <a:defRPr sz="1193"/>
            </a:lvl8pPr>
            <a:lvl9pPr marL="2726375" indent="0" algn="ctr">
              <a:buNone/>
              <a:defRPr sz="1193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0718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1931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2153"/>
            <a:ext cx="1971675" cy="4331972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2153"/>
            <a:ext cx="5800725" cy="4331972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3129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176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74388"/>
            <a:ext cx="7886700" cy="2126346"/>
          </a:xfrm>
        </p:spPr>
        <p:txBody>
          <a:bodyPr anchor="b"/>
          <a:lstStyle>
            <a:lvl1pPr>
              <a:defRPr sz="4472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20850"/>
            <a:ext cx="7886700" cy="1118195"/>
          </a:xfrm>
        </p:spPr>
        <p:txBody>
          <a:bodyPr/>
          <a:lstStyle>
            <a:lvl1pPr marL="0" indent="0">
              <a:buNone/>
              <a:defRPr sz="1789">
                <a:solidFill>
                  <a:schemeClr val="tx1">
                    <a:tint val="75000"/>
                  </a:schemeClr>
                </a:solidFill>
              </a:defRPr>
            </a:lvl1pPr>
            <a:lvl2pPr marL="340797" indent="0">
              <a:buNone/>
              <a:defRPr sz="1491">
                <a:solidFill>
                  <a:schemeClr val="tx1">
                    <a:tint val="75000"/>
                  </a:schemeClr>
                </a:solidFill>
              </a:defRPr>
            </a:lvl2pPr>
            <a:lvl3pPr marL="681594" indent="0">
              <a:buNone/>
              <a:defRPr sz="1342">
                <a:solidFill>
                  <a:schemeClr val="tx1">
                    <a:tint val="75000"/>
                  </a:schemeClr>
                </a:solidFill>
              </a:defRPr>
            </a:lvl3pPr>
            <a:lvl4pPr marL="1022391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4pPr>
            <a:lvl5pPr marL="1363188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5pPr>
            <a:lvl6pPr marL="1703984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6pPr>
            <a:lvl7pPr marL="2044781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7pPr>
            <a:lvl8pPr marL="2385578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8pPr>
            <a:lvl9pPr marL="2726375" indent="0">
              <a:buNone/>
              <a:defRPr sz="11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1035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0767"/>
            <a:ext cx="3886200" cy="324335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0767"/>
            <a:ext cx="3886200" cy="324335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6060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2154"/>
            <a:ext cx="7886700" cy="988035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53089"/>
            <a:ext cx="3868340" cy="614120"/>
          </a:xfrm>
        </p:spPr>
        <p:txBody>
          <a:bodyPr anchor="b"/>
          <a:lstStyle>
            <a:lvl1pPr marL="0" indent="0">
              <a:buNone/>
              <a:defRPr sz="1789" b="1"/>
            </a:lvl1pPr>
            <a:lvl2pPr marL="340797" indent="0">
              <a:buNone/>
              <a:defRPr sz="1491" b="1"/>
            </a:lvl2pPr>
            <a:lvl3pPr marL="681594" indent="0">
              <a:buNone/>
              <a:defRPr sz="1342" b="1"/>
            </a:lvl3pPr>
            <a:lvl4pPr marL="1022391" indent="0">
              <a:buNone/>
              <a:defRPr sz="1193" b="1"/>
            </a:lvl4pPr>
            <a:lvl5pPr marL="1363188" indent="0">
              <a:buNone/>
              <a:defRPr sz="1193" b="1"/>
            </a:lvl5pPr>
            <a:lvl6pPr marL="1703984" indent="0">
              <a:buNone/>
              <a:defRPr sz="1193" b="1"/>
            </a:lvl6pPr>
            <a:lvl7pPr marL="2044781" indent="0">
              <a:buNone/>
              <a:defRPr sz="1193" b="1"/>
            </a:lvl7pPr>
            <a:lvl8pPr marL="2385578" indent="0">
              <a:buNone/>
              <a:defRPr sz="1193" b="1"/>
            </a:lvl8pPr>
            <a:lvl9pPr marL="2726375" indent="0">
              <a:buNone/>
              <a:defRPr sz="1193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67209"/>
            <a:ext cx="3868340" cy="2746383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53089"/>
            <a:ext cx="3887391" cy="614120"/>
          </a:xfrm>
        </p:spPr>
        <p:txBody>
          <a:bodyPr anchor="b"/>
          <a:lstStyle>
            <a:lvl1pPr marL="0" indent="0">
              <a:buNone/>
              <a:defRPr sz="1789" b="1"/>
            </a:lvl1pPr>
            <a:lvl2pPr marL="340797" indent="0">
              <a:buNone/>
              <a:defRPr sz="1491" b="1"/>
            </a:lvl2pPr>
            <a:lvl3pPr marL="681594" indent="0">
              <a:buNone/>
              <a:defRPr sz="1342" b="1"/>
            </a:lvl3pPr>
            <a:lvl4pPr marL="1022391" indent="0">
              <a:buNone/>
              <a:defRPr sz="1193" b="1"/>
            </a:lvl4pPr>
            <a:lvl5pPr marL="1363188" indent="0">
              <a:buNone/>
              <a:defRPr sz="1193" b="1"/>
            </a:lvl5pPr>
            <a:lvl6pPr marL="1703984" indent="0">
              <a:buNone/>
              <a:defRPr sz="1193" b="1"/>
            </a:lvl6pPr>
            <a:lvl7pPr marL="2044781" indent="0">
              <a:buNone/>
              <a:defRPr sz="1193" b="1"/>
            </a:lvl7pPr>
            <a:lvl8pPr marL="2385578" indent="0">
              <a:buNone/>
              <a:defRPr sz="1193" b="1"/>
            </a:lvl8pPr>
            <a:lvl9pPr marL="2726375" indent="0">
              <a:buNone/>
              <a:defRPr sz="1193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67209"/>
            <a:ext cx="3887391" cy="2746383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9923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573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1708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0783"/>
            <a:ext cx="2949178" cy="1192742"/>
          </a:xfrm>
        </p:spPr>
        <p:txBody>
          <a:bodyPr anchor="b"/>
          <a:lstStyle>
            <a:lvl1pPr>
              <a:defRPr sz="2385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35998"/>
            <a:ext cx="4629150" cy="3632656"/>
          </a:xfrm>
        </p:spPr>
        <p:txBody>
          <a:bodyPr/>
          <a:lstStyle>
            <a:lvl1pPr>
              <a:defRPr sz="2385"/>
            </a:lvl1pPr>
            <a:lvl2pPr>
              <a:defRPr sz="2087"/>
            </a:lvl2pPr>
            <a:lvl3pPr>
              <a:defRPr sz="1789"/>
            </a:lvl3pPr>
            <a:lvl4pPr>
              <a:defRPr sz="1491"/>
            </a:lvl4pPr>
            <a:lvl5pPr>
              <a:defRPr sz="1491"/>
            </a:lvl5pPr>
            <a:lvl6pPr>
              <a:defRPr sz="1491"/>
            </a:lvl6pPr>
            <a:lvl7pPr>
              <a:defRPr sz="1491"/>
            </a:lvl7pPr>
            <a:lvl8pPr>
              <a:defRPr sz="1491"/>
            </a:lvl8pPr>
            <a:lvl9pPr>
              <a:defRPr sz="149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33525"/>
            <a:ext cx="2949178" cy="2841045"/>
          </a:xfrm>
        </p:spPr>
        <p:txBody>
          <a:bodyPr/>
          <a:lstStyle>
            <a:lvl1pPr marL="0" indent="0">
              <a:buNone/>
              <a:defRPr sz="1193"/>
            </a:lvl1pPr>
            <a:lvl2pPr marL="340797" indent="0">
              <a:buNone/>
              <a:defRPr sz="1044"/>
            </a:lvl2pPr>
            <a:lvl3pPr marL="681594" indent="0">
              <a:buNone/>
              <a:defRPr sz="894"/>
            </a:lvl3pPr>
            <a:lvl4pPr marL="1022391" indent="0">
              <a:buNone/>
              <a:defRPr sz="745"/>
            </a:lvl4pPr>
            <a:lvl5pPr marL="1363188" indent="0">
              <a:buNone/>
              <a:defRPr sz="745"/>
            </a:lvl5pPr>
            <a:lvl6pPr marL="1703984" indent="0">
              <a:buNone/>
              <a:defRPr sz="745"/>
            </a:lvl6pPr>
            <a:lvl7pPr marL="2044781" indent="0">
              <a:buNone/>
              <a:defRPr sz="745"/>
            </a:lvl7pPr>
            <a:lvl8pPr marL="2385578" indent="0">
              <a:buNone/>
              <a:defRPr sz="745"/>
            </a:lvl8pPr>
            <a:lvl9pPr marL="2726375" indent="0">
              <a:buNone/>
              <a:defRPr sz="745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6843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0783"/>
            <a:ext cx="2949178" cy="1192742"/>
          </a:xfrm>
        </p:spPr>
        <p:txBody>
          <a:bodyPr anchor="b"/>
          <a:lstStyle>
            <a:lvl1pPr>
              <a:defRPr sz="2385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35998"/>
            <a:ext cx="4629150" cy="3632656"/>
          </a:xfrm>
        </p:spPr>
        <p:txBody>
          <a:bodyPr anchor="t"/>
          <a:lstStyle>
            <a:lvl1pPr marL="0" indent="0">
              <a:buNone/>
              <a:defRPr sz="2385"/>
            </a:lvl1pPr>
            <a:lvl2pPr marL="340797" indent="0">
              <a:buNone/>
              <a:defRPr sz="2087"/>
            </a:lvl2pPr>
            <a:lvl3pPr marL="681594" indent="0">
              <a:buNone/>
              <a:defRPr sz="1789"/>
            </a:lvl3pPr>
            <a:lvl4pPr marL="1022391" indent="0">
              <a:buNone/>
              <a:defRPr sz="1491"/>
            </a:lvl4pPr>
            <a:lvl5pPr marL="1363188" indent="0">
              <a:buNone/>
              <a:defRPr sz="1491"/>
            </a:lvl5pPr>
            <a:lvl6pPr marL="1703984" indent="0">
              <a:buNone/>
              <a:defRPr sz="1491"/>
            </a:lvl6pPr>
            <a:lvl7pPr marL="2044781" indent="0">
              <a:buNone/>
              <a:defRPr sz="1491"/>
            </a:lvl7pPr>
            <a:lvl8pPr marL="2385578" indent="0">
              <a:buNone/>
              <a:defRPr sz="1491"/>
            </a:lvl8pPr>
            <a:lvl9pPr marL="2726375" indent="0">
              <a:buNone/>
              <a:defRPr sz="1491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33525"/>
            <a:ext cx="2949178" cy="2841045"/>
          </a:xfrm>
        </p:spPr>
        <p:txBody>
          <a:bodyPr/>
          <a:lstStyle>
            <a:lvl1pPr marL="0" indent="0">
              <a:buNone/>
              <a:defRPr sz="1193"/>
            </a:lvl1pPr>
            <a:lvl2pPr marL="340797" indent="0">
              <a:buNone/>
              <a:defRPr sz="1044"/>
            </a:lvl2pPr>
            <a:lvl3pPr marL="681594" indent="0">
              <a:buNone/>
              <a:defRPr sz="894"/>
            </a:lvl3pPr>
            <a:lvl4pPr marL="1022391" indent="0">
              <a:buNone/>
              <a:defRPr sz="745"/>
            </a:lvl4pPr>
            <a:lvl5pPr marL="1363188" indent="0">
              <a:buNone/>
              <a:defRPr sz="745"/>
            </a:lvl5pPr>
            <a:lvl6pPr marL="1703984" indent="0">
              <a:buNone/>
              <a:defRPr sz="745"/>
            </a:lvl6pPr>
            <a:lvl7pPr marL="2044781" indent="0">
              <a:buNone/>
              <a:defRPr sz="745"/>
            </a:lvl7pPr>
            <a:lvl8pPr marL="2385578" indent="0">
              <a:buNone/>
              <a:defRPr sz="745"/>
            </a:lvl8pPr>
            <a:lvl9pPr marL="2726375" indent="0">
              <a:buNone/>
              <a:defRPr sz="745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6547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2154"/>
            <a:ext cx="7886700" cy="988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0767"/>
            <a:ext cx="7886700" cy="3243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37836"/>
            <a:ext cx="2057400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C2EE8-9F39-B94E-8E7D-D423DD890E90}" type="datetimeFigureOut">
              <a:rPr lang="es-MX" smtClean="0"/>
              <a:t>17/07/2025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37836"/>
            <a:ext cx="3086100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37836"/>
            <a:ext cx="2057400" cy="2721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6138C-A65B-7643-9EDA-C0C0C33D775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0802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1594" rtl="0" eaLnBrk="1" latinLnBrk="0" hangingPunct="1">
        <a:lnSpc>
          <a:spcPct val="90000"/>
        </a:lnSpc>
        <a:spcBef>
          <a:spcPct val="0"/>
        </a:spcBef>
        <a:buNone/>
        <a:defRPr sz="3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0398" indent="-170398" algn="l" defTabSz="681594" rtl="0" eaLnBrk="1" latinLnBrk="0" hangingPunct="1">
        <a:lnSpc>
          <a:spcPct val="90000"/>
        </a:lnSpc>
        <a:spcBef>
          <a:spcPts val="745"/>
        </a:spcBef>
        <a:buFont typeface="Arial" panose="020B0604020202020204" pitchFamily="34" charset="0"/>
        <a:buChar char="•"/>
        <a:defRPr sz="2087" kern="1200">
          <a:solidFill>
            <a:schemeClr val="tx1"/>
          </a:solidFill>
          <a:latin typeface="+mn-lt"/>
          <a:ea typeface="+mn-ea"/>
          <a:cs typeface="+mn-cs"/>
        </a:defRPr>
      </a:lvl1pPr>
      <a:lvl2pPr marL="511195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789" kern="1200">
          <a:solidFill>
            <a:schemeClr val="tx1"/>
          </a:solidFill>
          <a:latin typeface="+mn-lt"/>
          <a:ea typeface="+mn-ea"/>
          <a:cs typeface="+mn-cs"/>
        </a:defRPr>
      </a:lvl2pPr>
      <a:lvl3pPr marL="851992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491" kern="1200">
          <a:solidFill>
            <a:schemeClr val="tx1"/>
          </a:solidFill>
          <a:latin typeface="+mn-lt"/>
          <a:ea typeface="+mn-ea"/>
          <a:cs typeface="+mn-cs"/>
        </a:defRPr>
      </a:lvl3pPr>
      <a:lvl4pPr marL="1192789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4pPr>
      <a:lvl5pPr marL="1533586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5pPr>
      <a:lvl6pPr marL="1874383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6pPr>
      <a:lvl7pPr marL="2215180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7pPr>
      <a:lvl8pPr marL="2555977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8pPr>
      <a:lvl9pPr marL="2896773" indent="-170398" algn="l" defTabSz="681594" rtl="0" eaLnBrk="1" latinLnBrk="0" hangingPunct="1">
        <a:lnSpc>
          <a:spcPct val="90000"/>
        </a:lnSpc>
        <a:spcBef>
          <a:spcPts val="373"/>
        </a:spcBef>
        <a:buFont typeface="Arial" panose="020B0604020202020204" pitchFamily="34" charset="0"/>
        <a:buChar char="•"/>
        <a:defRPr sz="134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1pPr>
      <a:lvl2pPr marL="340797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2pPr>
      <a:lvl3pPr marL="681594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3pPr>
      <a:lvl4pPr marL="1022391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4pPr>
      <a:lvl5pPr marL="1363188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5pPr>
      <a:lvl6pPr marL="1703984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6pPr>
      <a:lvl7pPr marL="2044781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7pPr>
      <a:lvl8pPr marL="2385578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8pPr>
      <a:lvl9pPr marL="2726375" algn="l" defTabSz="681594" rtl="0" eaLnBrk="1" latinLnBrk="0" hangingPunct="1">
        <a:defRPr sz="134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BC1A4A9A-1F33-8647-8C5C-7B7AF0CBF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926" y="4620122"/>
            <a:ext cx="6223000" cy="10160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D7A508CC-FEA8-DFE5-7FF1-81149EB05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478" y="4476566"/>
            <a:ext cx="1002090" cy="38871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0EAFBA0-75AE-B492-5974-E9E48A43B5D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/>
          <a:stretch/>
        </p:blipFill>
        <p:spPr>
          <a:xfrm>
            <a:off x="-7620" y="-15875"/>
            <a:ext cx="9199596" cy="5174772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90C5618-89F8-B820-3090-43C1F5482E20}"/>
              </a:ext>
            </a:extLst>
          </p:cNvPr>
          <p:cNvSpPr txBox="1"/>
          <p:nvPr/>
        </p:nvSpPr>
        <p:spPr>
          <a:xfrm>
            <a:off x="1935480" y="4178478"/>
            <a:ext cx="6941563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MX" sz="4400" dirty="0" err="1">
                <a:solidFill>
                  <a:schemeClr val="bg1">
                    <a:lumMod val="95000"/>
                  </a:schemeClr>
                </a:solidFill>
                <a:latin typeface="Amasis MT Pro Black" panose="020F0502020204030204" pitchFamily="18" charset="0"/>
                <a:ea typeface="Snug Sharp VF L Cpct" pitchFamily="2" charset="0"/>
                <a:cs typeface="ADLaM Display" panose="020F0502020204030204" pitchFamily="2" charset="0"/>
              </a:rPr>
              <a:t>LLMs</a:t>
            </a:r>
            <a:r>
              <a:rPr lang="es-MX" sz="4400" dirty="0">
                <a:solidFill>
                  <a:schemeClr val="bg1">
                    <a:lumMod val="95000"/>
                  </a:schemeClr>
                </a:solidFill>
                <a:latin typeface="Amasis MT Pro Black" panose="020F0502020204030204" pitchFamily="18" charset="0"/>
                <a:ea typeface="Snug Sharp VF L Cpct" pitchFamily="2" charset="0"/>
                <a:cs typeface="ADLaM Display" panose="020F0502020204030204" pitchFamily="2" charset="0"/>
              </a:rPr>
              <a:t> y Transformers</a:t>
            </a:r>
          </a:p>
          <a:p>
            <a:pPr algn="r"/>
            <a:r>
              <a:rPr lang="es-MX" sz="1400" dirty="0">
                <a:solidFill>
                  <a:schemeClr val="bg1">
                    <a:lumMod val="95000"/>
                  </a:schemeClr>
                </a:solidFill>
                <a:latin typeface="Amasis MT Pro Black" panose="020F0502020204030204" pitchFamily="18" charset="0"/>
                <a:ea typeface="Snug Sharp VF L Cpct" pitchFamily="2" charset="0"/>
                <a:cs typeface="ADLaM Display" panose="020F0502020204030204" pitchFamily="2" charset="0"/>
              </a:rPr>
              <a:t>Dr. Ramón Alejandro Briseño Martínez</a:t>
            </a:r>
          </a:p>
        </p:txBody>
      </p:sp>
    </p:spTree>
    <p:extLst>
      <p:ext uri="{BB962C8B-B14F-4D97-AF65-F5344CB8AC3E}">
        <p14:creationId xmlns:p14="http://schemas.microsoft.com/office/powerpoint/2010/main" val="1931304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CA93C64-8064-3E4B-8B70-59ECA0C3A111}"/>
              </a:ext>
            </a:extLst>
          </p:cNvPr>
          <p:cNvSpPr txBox="1"/>
          <p:nvPr/>
        </p:nvSpPr>
        <p:spPr>
          <a:xfrm>
            <a:off x="2307087" y="1364280"/>
            <a:ext cx="6283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s-MX" sz="2000" b="1" dirty="0"/>
              <a:t>3.- captura relaciones semánticas (proceso de atención)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7717" y="684114"/>
            <a:ext cx="5478357" cy="531220"/>
          </a:xfrm>
        </p:spPr>
        <p:txBody>
          <a:bodyPr>
            <a:normAutofit fontScale="90000"/>
          </a:bodyPr>
          <a:lstStyle/>
          <a:p>
            <a:r>
              <a:rPr lang="es-MX" sz="4000" dirty="0"/>
              <a:t>Proceso de un </a:t>
            </a:r>
            <a:r>
              <a:rPr lang="es-MX" sz="4000" dirty="0" err="1"/>
              <a:t>transformer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3FE6C48-4916-E2B5-AFA8-E505E3998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8458" y="2155303"/>
            <a:ext cx="5200917" cy="259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534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CA93C64-8064-3E4B-8B70-59ECA0C3A111}"/>
              </a:ext>
            </a:extLst>
          </p:cNvPr>
          <p:cNvSpPr txBox="1"/>
          <p:nvPr/>
        </p:nvSpPr>
        <p:spPr>
          <a:xfrm>
            <a:off x="2307087" y="1364280"/>
            <a:ext cx="6283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s-MX" sz="2000" b="1" dirty="0"/>
              <a:t>4.- Entrenamiento de predicción supervisado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7717" y="684114"/>
            <a:ext cx="5478357" cy="531220"/>
          </a:xfrm>
        </p:spPr>
        <p:txBody>
          <a:bodyPr>
            <a:normAutofit fontScale="90000"/>
          </a:bodyPr>
          <a:lstStyle/>
          <a:p>
            <a:r>
              <a:rPr lang="es-MX" sz="4000" dirty="0"/>
              <a:t>Proceso de un </a:t>
            </a:r>
            <a:r>
              <a:rPr lang="es-MX" sz="4000" dirty="0" err="1"/>
              <a:t>transformer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EC84B11-AD0B-55CF-BC63-B62CFF681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157" y="2023960"/>
            <a:ext cx="4959605" cy="1111307"/>
          </a:xfrm>
          <a:prstGeom prst="rect">
            <a:avLst/>
          </a:prstGeom>
        </p:spPr>
      </p:pic>
      <p:pic>
        <p:nvPicPr>
          <p:cNvPr id="6" name="Marcador de contenido 4">
            <a:extLst>
              <a:ext uri="{FF2B5EF4-FFF2-40B4-BE49-F238E27FC236}">
                <a16:creationId xmlns:a16="http://schemas.microsoft.com/office/drawing/2014/main" id="{D8A7E4B9-1C27-B4F1-9482-5B76629D9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849701" y="2824869"/>
            <a:ext cx="3503664" cy="2318789"/>
          </a:xfrm>
        </p:spPr>
      </p:pic>
    </p:spTree>
    <p:extLst>
      <p:ext uri="{BB962C8B-B14F-4D97-AF65-F5344CB8AC3E}">
        <p14:creationId xmlns:p14="http://schemas.microsoft.com/office/powerpoint/2010/main" val="700570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BC1A4A9A-1F33-8647-8C5C-7B7AF0CBF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926" y="4620122"/>
            <a:ext cx="6223000" cy="10160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D7A508CC-FEA8-DFE5-7FF1-81149EB05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478" y="4476566"/>
            <a:ext cx="1002090" cy="388711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3086B79-C5AC-08E1-FDC2-0D2FE759CE6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/>
          <a:srcRect/>
          <a:stretch/>
        </p:blipFill>
        <p:spPr>
          <a:xfrm>
            <a:off x="-41835" y="-15876"/>
            <a:ext cx="9193455" cy="517131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53499BE6-A2C3-8CF1-11DB-A6E92B6D60F0}"/>
              </a:ext>
            </a:extLst>
          </p:cNvPr>
          <p:cNvSpPr txBox="1"/>
          <p:nvPr/>
        </p:nvSpPr>
        <p:spPr>
          <a:xfrm>
            <a:off x="254913" y="4081678"/>
            <a:ext cx="60627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>
                <a:solidFill>
                  <a:schemeClr val="bg1"/>
                </a:solidFill>
              </a:rPr>
              <a:t>¿Que ventaja le da a los Transformers el hecho de que las entradas no sean secuenciales?</a:t>
            </a:r>
          </a:p>
        </p:txBody>
      </p:sp>
    </p:spTree>
    <p:extLst>
      <p:ext uri="{BB962C8B-B14F-4D97-AF65-F5344CB8AC3E}">
        <p14:creationId xmlns:p14="http://schemas.microsoft.com/office/powerpoint/2010/main" val="894313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CA93C64-8064-3E4B-8B70-59ECA0C3A111}"/>
              </a:ext>
            </a:extLst>
          </p:cNvPr>
          <p:cNvSpPr txBox="1"/>
          <p:nvPr/>
        </p:nvSpPr>
        <p:spPr>
          <a:xfrm>
            <a:off x="2437717" y="2491342"/>
            <a:ext cx="54102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MX" sz="2000" dirty="0"/>
              <a:t>Redes neuronales perceptrón multicapa</a:t>
            </a:r>
          </a:p>
          <a:p>
            <a:pPr marL="514350" indent="-514350">
              <a:buFont typeface="+mj-lt"/>
              <a:buAutoNum type="arabicPeriod"/>
            </a:pPr>
            <a:r>
              <a:rPr lang="es-MX" sz="2000" dirty="0"/>
              <a:t>Redes neuronales recurrentes</a:t>
            </a:r>
          </a:p>
          <a:p>
            <a:pPr marL="514350" indent="-514350">
              <a:buFont typeface="+mj-lt"/>
              <a:buAutoNum type="arabicPeriod"/>
            </a:pPr>
            <a:r>
              <a:rPr lang="es-MX" sz="2000" dirty="0"/>
              <a:t>Transformers</a:t>
            </a: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F8ACD844-8524-854B-8BC8-A39853B3BB40}"/>
              </a:ext>
            </a:extLst>
          </p:cNvPr>
          <p:cNvCxnSpPr>
            <a:cxnSpLocks/>
          </p:cNvCxnSpPr>
          <p:nvPr/>
        </p:nvCxnSpPr>
        <p:spPr>
          <a:xfrm>
            <a:off x="2520722" y="2404206"/>
            <a:ext cx="4821883" cy="0"/>
          </a:xfrm>
          <a:prstGeom prst="line">
            <a:avLst/>
          </a:prstGeom>
          <a:ln w="952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0722" y="1213212"/>
            <a:ext cx="4679994" cy="531220"/>
          </a:xfrm>
        </p:spPr>
        <p:txBody>
          <a:bodyPr>
            <a:normAutofit fontScale="90000"/>
          </a:bodyPr>
          <a:lstStyle/>
          <a:p>
            <a:r>
              <a:rPr lang="es-MX" sz="3200" dirty="0"/>
              <a:t>Historia en el PLN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395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agen 20">
            <a:extLst>
              <a:ext uri="{FF2B5EF4-FFF2-40B4-BE49-F238E27FC236}">
                <a16:creationId xmlns:a16="http://schemas.microsoft.com/office/drawing/2014/main" id="{0E005348-7762-9343-8EEA-72E9078A6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218" y="4795051"/>
            <a:ext cx="6223000" cy="101600"/>
          </a:xfrm>
          <a:prstGeom prst="rect">
            <a:avLst/>
          </a:prstGeom>
        </p:spPr>
      </p:pic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7F2FBF8F-A9CA-9C2E-8A80-00D0F2FFA2B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28" y="0"/>
            <a:ext cx="9140456" cy="5141507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5614" y="878850"/>
            <a:ext cx="5410201" cy="531220"/>
          </a:xfrm>
        </p:spPr>
        <p:txBody>
          <a:bodyPr>
            <a:normAutofit fontScale="90000"/>
          </a:bodyPr>
          <a:lstStyle/>
          <a:p>
            <a:r>
              <a:rPr lang="es-MX" sz="3200" dirty="0"/>
              <a:t>Historia en el PLN</a:t>
            </a:r>
            <a:endParaRPr lang="es-MX" sz="2400" b="1" dirty="0">
              <a:solidFill>
                <a:srgbClr val="00206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0" name="Título 1">
            <a:extLst>
              <a:ext uri="{FF2B5EF4-FFF2-40B4-BE49-F238E27FC236}">
                <a16:creationId xmlns:a16="http://schemas.microsoft.com/office/drawing/2014/main" id="{BA10433F-95A3-7D45-9FAD-F59E57C47FC8}"/>
              </a:ext>
            </a:extLst>
          </p:cNvPr>
          <p:cNvSpPr txBox="1">
            <a:spLocks/>
          </p:cNvSpPr>
          <p:nvPr/>
        </p:nvSpPr>
        <p:spPr>
          <a:xfrm>
            <a:off x="814346" y="2077434"/>
            <a:ext cx="7172904" cy="5312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159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s-MX" sz="2400" b="1" dirty="0">
              <a:solidFill>
                <a:srgbClr val="004E8F"/>
              </a:solidFill>
              <a:latin typeface="Avenir Black" panose="02000503020000020003" pitchFamily="2" charset="0"/>
              <a:cs typeface="Segoe UI" panose="020B0502040204020203" pitchFamily="34" charset="0"/>
            </a:endParaRPr>
          </a:p>
        </p:txBody>
      </p:sp>
      <p:pic>
        <p:nvPicPr>
          <p:cNvPr id="2" name="Marcador de contenido 4">
            <a:extLst>
              <a:ext uri="{FF2B5EF4-FFF2-40B4-BE49-F238E27FC236}">
                <a16:creationId xmlns:a16="http://schemas.microsoft.com/office/drawing/2014/main" id="{001F0BD5-5F6A-3A26-94B8-69DA24062E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24907" y="1679888"/>
            <a:ext cx="4337002" cy="2870307"/>
          </a:xfr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116EC4DB-6DA0-FFA5-653D-1A67DF9C0376}"/>
              </a:ext>
            </a:extLst>
          </p:cNvPr>
          <p:cNvSpPr txBox="1"/>
          <p:nvPr/>
        </p:nvSpPr>
        <p:spPr>
          <a:xfrm>
            <a:off x="6787195" y="2130198"/>
            <a:ext cx="21258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rgbClr val="004E8F"/>
                </a:solidFill>
              </a:rPr>
              <a:t>¡¡No captura secuencia!!</a:t>
            </a:r>
          </a:p>
        </p:txBody>
      </p:sp>
    </p:spTree>
    <p:extLst>
      <p:ext uri="{BB962C8B-B14F-4D97-AF65-F5344CB8AC3E}">
        <p14:creationId xmlns:p14="http://schemas.microsoft.com/office/powerpoint/2010/main" val="3612842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3DA7AF53-D2F6-F261-ABCC-CB8C5C0649C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711" y="1045836"/>
            <a:ext cx="4679994" cy="531220"/>
          </a:xfrm>
        </p:spPr>
        <p:txBody>
          <a:bodyPr>
            <a:normAutofit/>
          </a:bodyPr>
          <a:lstStyle/>
          <a:p>
            <a:r>
              <a:rPr lang="es-MX" sz="2400" dirty="0"/>
              <a:t>Historia en el PLN</a:t>
            </a:r>
            <a:endParaRPr lang="es-MX" sz="2400" b="1" dirty="0">
              <a:solidFill>
                <a:srgbClr val="00206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2" name="Marcador de contenido 4">
            <a:extLst>
              <a:ext uri="{FF2B5EF4-FFF2-40B4-BE49-F238E27FC236}">
                <a16:creationId xmlns:a16="http://schemas.microsoft.com/office/drawing/2014/main" id="{E7EECE4D-6C61-7A53-3137-01970C9142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5237" y="1577056"/>
            <a:ext cx="4260528" cy="1718466"/>
          </a:xfr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3761F84F-E1EC-943F-B177-3943DCD63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711" y="3414046"/>
            <a:ext cx="4260528" cy="161093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66A7BA7C-184A-BBF8-3785-C39493C096BC}"/>
              </a:ext>
            </a:extLst>
          </p:cNvPr>
          <p:cNvSpPr txBox="1"/>
          <p:nvPr/>
        </p:nvSpPr>
        <p:spPr>
          <a:xfrm>
            <a:off x="5831002" y="2220565"/>
            <a:ext cx="18376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rgbClr val="004E8F"/>
                </a:solidFill>
              </a:rPr>
              <a:t>¡¡limite de memoria!!</a:t>
            </a:r>
          </a:p>
        </p:txBody>
      </p:sp>
    </p:spTree>
    <p:extLst>
      <p:ext uri="{BB962C8B-B14F-4D97-AF65-F5344CB8AC3E}">
        <p14:creationId xmlns:p14="http://schemas.microsoft.com/office/powerpoint/2010/main" val="329022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Patrón de fondo&#10;&#10;El contenido generado por IA puede ser incorrecto.">
            <a:extLst>
              <a:ext uri="{FF2B5EF4-FFF2-40B4-BE49-F238E27FC236}">
                <a16:creationId xmlns:a16="http://schemas.microsoft.com/office/drawing/2014/main" id="{3DA7AF53-D2F6-F261-ABCC-CB8C5C0649C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711" y="1045836"/>
            <a:ext cx="4679994" cy="531220"/>
          </a:xfrm>
        </p:spPr>
        <p:txBody>
          <a:bodyPr>
            <a:normAutofit/>
          </a:bodyPr>
          <a:lstStyle/>
          <a:p>
            <a:r>
              <a:rPr lang="es-MX" sz="2400" dirty="0"/>
              <a:t>Historia en el PLN</a:t>
            </a:r>
            <a:endParaRPr lang="es-MX" sz="2400" b="1" dirty="0">
              <a:solidFill>
                <a:srgbClr val="00206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8" name="Marcador de contenido 10">
            <a:extLst>
              <a:ext uri="{FF2B5EF4-FFF2-40B4-BE49-F238E27FC236}">
                <a16:creationId xmlns:a16="http://schemas.microsoft.com/office/drawing/2014/main" id="{0941ECB9-E56D-2C97-D384-45ED4614C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20912" y="1577056"/>
            <a:ext cx="2393824" cy="2316187"/>
          </a:xfrm>
        </p:spPr>
      </p:pic>
      <p:pic>
        <p:nvPicPr>
          <p:cNvPr id="9" name="Picture 2" descr="Large Language Models (LLMs) and the Transformer Architecture: A Deep Dive  | by Huda Saleh | Level Up Coding">
            <a:extLst>
              <a:ext uri="{FF2B5EF4-FFF2-40B4-BE49-F238E27FC236}">
                <a16:creationId xmlns:a16="http://schemas.microsoft.com/office/drawing/2014/main" id="{19A99A27-776E-8CB5-7F97-BDBF1023AB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13755"/>
            <a:ext cx="5632261" cy="3190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568ACF0B-447E-7D5B-3A59-2F923D3EC2EF}"/>
              </a:ext>
            </a:extLst>
          </p:cNvPr>
          <p:cNvSpPr txBox="1"/>
          <p:nvPr/>
        </p:nvSpPr>
        <p:spPr>
          <a:xfrm>
            <a:off x="6109588" y="4064565"/>
            <a:ext cx="28346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b="1" dirty="0">
                <a:solidFill>
                  <a:srgbClr val="004E8F"/>
                </a:solidFill>
              </a:rPr>
              <a:t>¡¡</a:t>
            </a:r>
            <a:r>
              <a:rPr lang="es-MX" sz="2800" b="1" dirty="0" err="1">
                <a:solidFill>
                  <a:srgbClr val="004E8F"/>
                </a:solidFill>
              </a:rPr>
              <a:t>Multiples</a:t>
            </a:r>
            <a:r>
              <a:rPr lang="es-MX" sz="2800" b="1" dirty="0">
                <a:solidFill>
                  <a:srgbClr val="004E8F"/>
                </a:solidFill>
              </a:rPr>
              <a:t> redes neuronales!!</a:t>
            </a:r>
          </a:p>
        </p:txBody>
      </p:sp>
    </p:spTree>
    <p:extLst>
      <p:ext uri="{BB962C8B-B14F-4D97-AF65-F5344CB8AC3E}">
        <p14:creationId xmlns:p14="http://schemas.microsoft.com/office/powerpoint/2010/main" val="3786030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CA93C64-8064-3E4B-8B70-59ECA0C3A111}"/>
              </a:ext>
            </a:extLst>
          </p:cNvPr>
          <p:cNvSpPr txBox="1"/>
          <p:nvPr/>
        </p:nvSpPr>
        <p:spPr>
          <a:xfrm>
            <a:off x="2368561" y="1805611"/>
            <a:ext cx="62836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s-MX" sz="2000" dirty="0"/>
              <a:t>1.- </a:t>
            </a:r>
            <a:r>
              <a:rPr lang="es-MX" sz="2000" b="1" dirty="0"/>
              <a:t>División en Tokens </a:t>
            </a:r>
          </a:p>
          <a:p>
            <a:pPr marL="0" indent="0">
              <a:buNone/>
            </a:pPr>
            <a:r>
              <a:rPr lang="es-MX" sz="2000" dirty="0"/>
              <a:t>El texto inicial se fragmenta en unidades más pequeñas llamadas "tokens", que pueden ser palabras completas, </a:t>
            </a:r>
            <a:r>
              <a:rPr lang="es-MX" sz="2000" dirty="0" err="1"/>
              <a:t>subpalabras</a:t>
            </a:r>
            <a:r>
              <a:rPr lang="es-MX" sz="2000" dirty="0"/>
              <a:t> o caracteres individuales.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7717" y="980061"/>
            <a:ext cx="5478357" cy="531220"/>
          </a:xfrm>
        </p:spPr>
        <p:txBody>
          <a:bodyPr>
            <a:normAutofit fontScale="90000"/>
          </a:bodyPr>
          <a:lstStyle/>
          <a:p>
            <a:r>
              <a:rPr lang="es-MX" sz="4000" dirty="0"/>
              <a:t>Proceso de un </a:t>
            </a:r>
            <a:r>
              <a:rPr lang="es-MX" sz="4000" dirty="0" err="1"/>
              <a:t>transformer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pic>
        <p:nvPicPr>
          <p:cNvPr id="2" name="Picture 2" descr="Tokenization How LLMs Process Text into Tokens">
            <a:extLst>
              <a:ext uri="{FF2B5EF4-FFF2-40B4-BE49-F238E27FC236}">
                <a16:creationId xmlns:a16="http://schemas.microsoft.com/office/drawing/2014/main" id="{8B053516-B911-78D0-BBA2-65DC69A87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197" y="3196236"/>
            <a:ext cx="3276060" cy="1834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58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CA93C64-8064-3E4B-8B70-59ECA0C3A111}"/>
              </a:ext>
            </a:extLst>
          </p:cNvPr>
          <p:cNvSpPr txBox="1"/>
          <p:nvPr/>
        </p:nvSpPr>
        <p:spPr>
          <a:xfrm>
            <a:off x="2368559" y="1635695"/>
            <a:ext cx="62836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s-MX" sz="2000" dirty="0"/>
              <a:t>2.- </a:t>
            </a:r>
            <a:r>
              <a:rPr lang="es-MX" sz="2000" b="1" dirty="0"/>
              <a:t>Añadir posicionamiento</a:t>
            </a:r>
          </a:p>
          <a:p>
            <a:pPr marL="0" indent="0">
              <a:buNone/>
            </a:pPr>
            <a:r>
              <a:rPr lang="es-MX" sz="2000" dirty="0"/>
              <a:t>se añaden incrustaciones posicionales para preservar el orden secuencial de las palabras, una característica esencial para el entendimiento contextual.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7717" y="818696"/>
            <a:ext cx="5478357" cy="531220"/>
          </a:xfrm>
        </p:spPr>
        <p:txBody>
          <a:bodyPr>
            <a:normAutofit fontScale="90000"/>
          </a:bodyPr>
          <a:lstStyle/>
          <a:p>
            <a:r>
              <a:rPr lang="es-MX" sz="4000" dirty="0"/>
              <a:t>Proceso de un </a:t>
            </a:r>
            <a:r>
              <a:rPr lang="es-MX" sz="4000" dirty="0" err="1"/>
              <a:t>transformer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50D5D3C-9723-FE9C-EC86-73D43E84BE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2983"/>
          <a:stretch/>
        </p:blipFill>
        <p:spPr>
          <a:xfrm>
            <a:off x="2938821" y="3167973"/>
            <a:ext cx="5143139" cy="176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306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CA93C64-8064-3E4B-8B70-59ECA0C3A111}"/>
              </a:ext>
            </a:extLst>
          </p:cNvPr>
          <p:cNvSpPr txBox="1"/>
          <p:nvPr/>
        </p:nvSpPr>
        <p:spPr>
          <a:xfrm>
            <a:off x="2307087" y="1364280"/>
            <a:ext cx="62836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s-MX" sz="2000" b="1" dirty="0"/>
              <a:t>3.- captura relaciones semánticas (proceso de atención)</a:t>
            </a:r>
          </a:p>
          <a:p>
            <a:pPr marL="0" indent="0">
              <a:buNone/>
            </a:pPr>
            <a:r>
              <a:rPr lang="es-MX" sz="2000" dirty="0"/>
              <a:t>captura su significado semántico y sintáctico en un espacio vectorial. Esto permite que palabras con significados similares estén más cerca en este espacio.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7717" y="684114"/>
            <a:ext cx="5478357" cy="531220"/>
          </a:xfrm>
        </p:spPr>
        <p:txBody>
          <a:bodyPr>
            <a:normAutofit fontScale="90000"/>
          </a:bodyPr>
          <a:lstStyle/>
          <a:p>
            <a:r>
              <a:rPr lang="es-MX" sz="4000" dirty="0"/>
              <a:t>Proceso de un </a:t>
            </a:r>
            <a:r>
              <a:rPr lang="es-MX" sz="4000" dirty="0" err="1"/>
              <a:t>transformer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D092BEE-E841-8AE4-3A1F-33FBD5C97B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764" y="2881776"/>
            <a:ext cx="3905596" cy="206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78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Forma&#10;&#10;El contenido generado por IA puede ser incorrecto.">
            <a:extLst>
              <a:ext uri="{FF2B5EF4-FFF2-40B4-BE49-F238E27FC236}">
                <a16:creationId xmlns:a16="http://schemas.microsoft.com/office/drawing/2014/main" id="{664EBFE9-122A-5C17-DDA4-82C8759EB19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3CA93C64-8064-3E4B-8B70-59ECA0C3A111}"/>
              </a:ext>
            </a:extLst>
          </p:cNvPr>
          <p:cNvSpPr txBox="1"/>
          <p:nvPr/>
        </p:nvSpPr>
        <p:spPr>
          <a:xfrm>
            <a:off x="2307087" y="1364280"/>
            <a:ext cx="6283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s-MX" sz="2000" b="1" dirty="0"/>
              <a:t>3.- captura relaciones semánticas (proceso de atención)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6AFF2201-F795-174F-97D9-E7C8E4255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7717" y="684114"/>
            <a:ext cx="5478357" cy="531220"/>
          </a:xfrm>
        </p:spPr>
        <p:txBody>
          <a:bodyPr>
            <a:normAutofit fontScale="90000"/>
          </a:bodyPr>
          <a:lstStyle/>
          <a:p>
            <a:r>
              <a:rPr lang="es-MX" sz="4000" dirty="0"/>
              <a:t>Proceso de un </a:t>
            </a:r>
            <a:r>
              <a:rPr lang="es-MX" sz="4000" dirty="0" err="1"/>
              <a:t>transformer</a:t>
            </a:r>
            <a:endParaRPr lang="es-MX" sz="2400" b="1" dirty="0">
              <a:solidFill>
                <a:srgbClr val="002060"/>
              </a:solidFill>
              <a:latin typeface="Aharoni" panose="020F0502020204030204" pitchFamily="2" charset="-79"/>
              <a:cs typeface="Aharoni" panose="020F0502020204030204" pitchFamily="2" charset="-79"/>
            </a:endParaRP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FD5A2E77-0E0E-3AFF-D91D-267B7E0827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1926833"/>
              </p:ext>
            </p:extLst>
          </p:nvPr>
        </p:nvGraphicFramePr>
        <p:xfrm>
          <a:off x="1913324" y="991240"/>
          <a:ext cx="7230676" cy="41205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425793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389</TotalTime>
  <Words>264</Words>
  <Application>Microsoft Office PowerPoint</Application>
  <PresentationFormat>Personalizado</PresentationFormat>
  <Paragraphs>32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Aharoni</vt:lpstr>
      <vt:lpstr>Amasis MT Pro Black</vt:lpstr>
      <vt:lpstr>Arial</vt:lpstr>
      <vt:lpstr>Avenir Black</vt:lpstr>
      <vt:lpstr>Calibri</vt:lpstr>
      <vt:lpstr>Calibri Light</vt:lpstr>
      <vt:lpstr>Tema de Office</vt:lpstr>
      <vt:lpstr>Presentación de PowerPoint</vt:lpstr>
      <vt:lpstr>Historia en el PLN</vt:lpstr>
      <vt:lpstr>Historia en el PLN</vt:lpstr>
      <vt:lpstr>Historia en el PLN</vt:lpstr>
      <vt:lpstr>Historia en el PLN</vt:lpstr>
      <vt:lpstr>Proceso de un transformer</vt:lpstr>
      <vt:lpstr>Proceso de un transformer</vt:lpstr>
      <vt:lpstr>Proceso de un transformer</vt:lpstr>
      <vt:lpstr>Proceso de un transformer</vt:lpstr>
      <vt:lpstr>Proceso de un transformer</vt:lpstr>
      <vt:lpstr>Proceso de un transformer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Nadine Rivera Larios</dc:creator>
  <cp:lastModifiedBy>Ramón Alejandro Briseño Martínez</cp:lastModifiedBy>
  <cp:revision>21</cp:revision>
  <dcterms:created xsi:type="dcterms:W3CDTF">2022-03-03T16:09:39Z</dcterms:created>
  <dcterms:modified xsi:type="dcterms:W3CDTF">2025-07-17T20:55:08Z</dcterms:modified>
</cp:coreProperties>
</file>

<file path=docProps/thumbnail.jpeg>
</file>